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14"/>
  </p:notesMasterIdLst>
  <p:handoutMasterIdLst>
    <p:handoutMasterId r:id="rId15"/>
  </p:handoutMasterIdLst>
  <p:sldIdLst>
    <p:sldId id="381" r:id="rId2"/>
    <p:sldId id="386" r:id="rId3"/>
    <p:sldId id="384" r:id="rId4"/>
    <p:sldId id="390" r:id="rId5"/>
    <p:sldId id="389" r:id="rId6"/>
    <p:sldId id="391" r:id="rId7"/>
    <p:sldId id="397" r:id="rId8"/>
    <p:sldId id="392" r:id="rId9"/>
    <p:sldId id="393" r:id="rId10"/>
    <p:sldId id="394" r:id="rId11"/>
    <p:sldId id="395" r:id="rId12"/>
    <p:sldId id="396" r:id="rId13"/>
  </p:sldIdLst>
  <p:sldSz cx="12192000" cy="6858000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79C89"/>
    <a:srgbClr val="00220F"/>
    <a:srgbClr val="279CA9"/>
    <a:srgbClr val="27AA78"/>
    <a:srgbClr val="74DEB6"/>
    <a:srgbClr val="28AA78"/>
    <a:srgbClr val="4721EB"/>
    <a:srgbClr val="00330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414" autoAdjust="0"/>
    <p:restoredTop sz="93793" autoAdjust="0"/>
  </p:normalViewPr>
  <p:slideViewPr>
    <p:cSldViewPr snapToGrid="0">
      <p:cViewPr varScale="1">
        <p:scale>
          <a:sx n="112" d="100"/>
          <a:sy n="112" d="100"/>
        </p:scale>
        <p:origin x="78" y="-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6C816228-F822-4556-86B7-77DE9DBE82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A721FD2-0049-4228-9120-C5B84098D42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BCEDB4-7637-4A96-8969-A275117CBF1D}" type="datetimeFigureOut">
              <a:rPr lang="ru-RU"/>
              <a:pPr>
                <a:defRPr/>
              </a:pPr>
              <a:t>17.03.2026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CEE43C75-F4B7-488D-8189-C1837050FD2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672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A59430D-9316-441E-BF2A-706F2C4DB94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672"/>
            <a:ext cx="2946400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EBAABE-2720-40C2-8751-DF9D3324CA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E0ABE45-0790-4F3B-AD84-6917642DF6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DA66645-3D4D-4F52-B632-1B61FBB7CC7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036B35C-C840-4790-B730-440CAD572A8A}" type="datetimeFigureOut">
              <a:rPr lang="ru-RU"/>
              <a:pPr>
                <a:defRPr/>
              </a:pPr>
              <a:t>17.03.2026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xmlns="" id="{6D7948B1-1D39-4DB5-8F44-1C4D17F722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xmlns="" id="{39236771-25C0-4C5C-A612-BBCE57F635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7553"/>
            <a:ext cx="5438775" cy="390746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FDBA463-F159-47DE-AABE-BBCC096F59B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672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7F72239-FDB8-4B5D-8212-8E77EB257B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672"/>
            <a:ext cx="2946400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1F76971-D740-4EBB-B08E-925538AFF9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086709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551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7091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029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281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3880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44980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5919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572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2155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2080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3632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F76971-D740-4EBB-B08E-925538AFF9A1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8077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1" cy="452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941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2865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86" b="0" i="0">
                <a:solidFill>
                  <a:srgbClr val="42424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3139855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88" y="340115"/>
            <a:ext cx="11388314" cy="452560"/>
          </a:xfrm>
        </p:spPr>
        <p:txBody>
          <a:bodyPr lIns="0" tIns="0" rIns="0" bIns="0"/>
          <a:lstStyle>
            <a:lvl1pPr>
              <a:defRPr sz="2941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2457" y="2568159"/>
            <a:ext cx="7972551" cy="228652"/>
          </a:xfrm>
        </p:spPr>
        <p:txBody>
          <a:bodyPr lIns="0" tIns="0" rIns="0" bIns="0"/>
          <a:lstStyle>
            <a:lvl1pPr>
              <a:defRPr sz="1486" b="0" i="0">
                <a:solidFill>
                  <a:srgbClr val="42424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2435766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88" y="340115"/>
            <a:ext cx="11388314" cy="452560"/>
          </a:xfrm>
        </p:spPr>
        <p:txBody>
          <a:bodyPr lIns="0" tIns="0" rIns="0" bIns="0"/>
          <a:lstStyle>
            <a:lvl1pPr>
              <a:defRPr sz="2941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770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452096" y="1213025"/>
            <a:ext cx="4909533" cy="2006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04" b="0" i="0">
                <a:solidFill>
                  <a:srgbClr val="4D4D4D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361418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88" y="340115"/>
            <a:ext cx="11388314" cy="452560"/>
          </a:xfrm>
        </p:spPr>
        <p:txBody>
          <a:bodyPr lIns="0" tIns="0" rIns="0" bIns="0"/>
          <a:lstStyle>
            <a:lvl1pPr>
              <a:defRPr sz="2941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3177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3273171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Текст 30">
            <a:extLst>
              <a:ext uri="{FF2B5EF4-FFF2-40B4-BE49-F238E27FC236}">
                <a16:creationId xmlns:a16="http://schemas.microsoft.com/office/drawing/2014/main" xmlns="" id="{01E0D689-9648-64DA-3A49-0EB4DA248E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78834" y="1824372"/>
            <a:ext cx="3875088" cy="430858"/>
          </a:xfrm>
        </p:spPr>
        <p:txBody>
          <a:bodyPr/>
          <a:lstStyle>
            <a:lvl1pPr marL="0" indent="0" algn="l" defTabSz="914358" rtl="0" eaLnBrk="1" latinLnBrk="0" hangingPunct="1">
              <a:buFontTx/>
              <a:buNone/>
              <a:defRPr lang="ru-RU" sz="2800" b="1" kern="1200" dirty="0" smtClean="0">
                <a:solidFill>
                  <a:schemeClr val="tx1"/>
                </a:solidFill>
                <a:latin typeface="Montserrat" pitchFamily="2" charset="0"/>
                <a:ea typeface="+mn-ea"/>
                <a:cs typeface="Arial" panose="020B0604020202020204" pitchFamily="34" charset="0"/>
              </a:defRPr>
            </a:lvl1pPr>
            <a:lvl2pPr marL="457179" indent="0">
              <a:buNone/>
              <a:defRPr/>
            </a:lvl2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24" name="Рисунок 23">
            <a:extLst>
              <a:ext uri="{FF2B5EF4-FFF2-40B4-BE49-F238E27FC236}">
                <a16:creationId xmlns:a16="http://schemas.microsoft.com/office/drawing/2014/main" xmlns="" id="{48B597A6-8AE1-9733-B225-508A885DEE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7183" y="1598914"/>
            <a:ext cx="3654643" cy="530170"/>
          </a:xfrm>
          <a:prstGeom prst="ellipse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1883120B-1643-6EA5-5A81-43E441209A12}"/>
              </a:ext>
            </a:extLst>
          </p:cNvPr>
          <p:cNvSpPr/>
          <p:nvPr userDrawn="1"/>
        </p:nvSpPr>
        <p:spPr>
          <a:xfrm>
            <a:off x="4750833" y="2299008"/>
            <a:ext cx="2257186" cy="48585"/>
          </a:xfrm>
          <a:prstGeom prst="rect">
            <a:avLst/>
          </a:prstGeom>
          <a:solidFill>
            <a:srgbClr val="14752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Montserrat" panose="00000500000000000000" pitchFamily="2" charset="-52"/>
            </a:endParaRPr>
          </a:p>
        </p:txBody>
      </p:sp>
      <p:sp>
        <p:nvSpPr>
          <p:cNvPr id="33" name="Текст 32">
            <a:extLst>
              <a:ext uri="{FF2B5EF4-FFF2-40B4-BE49-F238E27FC236}">
                <a16:creationId xmlns:a16="http://schemas.microsoft.com/office/drawing/2014/main" xmlns="" id="{82BB328C-A8C6-7E87-1D36-FBFD8B53B8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78834" y="2588973"/>
            <a:ext cx="7123112" cy="1200150"/>
          </a:xfrm>
        </p:spPr>
        <p:txBody>
          <a:bodyPr>
            <a:normAutofit/>
          </a:bodyPr>
          <a:lstStyle>
            <a:lvl1pPr marL="0" indent="0" algn="l" defTabSz="914358" rtl="0" eaLnBrk="1" latinLnBrk="0" hangingPunct="1">
              <a:lnSpc>
                <a:spcPct val="100000"/>
              </a:lnSpc>
              <a:buFontTx/>
              <a:buNone/>
              <a:defRPr lang="ru-RU" sz="3600" b="1" kern="1200" dirty="0">
                <a:solidFill>
                  <a:sysClr val="windowText" lastClr="000000"/>
                </a:solidFill>
                <a:latin typeface="Montserrat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</a:t>
            </a:r>
            <a:br>
              <a:rPr lang="ru-RU" dirty="0"/>
            </a:br>
            <a:r>
              <a:rPr lang="ru-RU" dirty="0"/>
              <a:t>текста</a:t>
            </a:r>
          </a:p>
        </p:txBody>
      </p:sp>
      <p:sp>
        <p:nvSpPr>
          <p:cNvPr id="35" name="Текст 34">
            <a:extLst>
              <a:ext uri="{FF2B5EF4-FFF2-40B4-BE49-F238E27FC236}">
                <a16:creationId xmlns:a16="http://schemas.microsoft.com/office/drawing/2014/main" xmlns="" id="{1CC8EE47-4550-87AD-A0B2-7C13EDE9A8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78835" y="4030663"/>
            <a:ext cx="7051113" cy="914400"/>
          </a:xfrm>
        </p:spPr>
        <p:txBody>
          <a:bodyPr>
            <a:normAutofit/>
          </a:bodyPr>
          <a:lstStyle>
            <a:lvl1pPr marL="0" indent="0" algn="l" defTabSz="914358" rtl="0" eaLnBrk="1" latinLnBrk="0" hangingPunct="1">
              <a:buFontTx/>
              <a:buNone/>
              <a:defRPr lang="ru-RU" sz="2000" b="1" kern="1200" dirty="0" smtClean="0">
                <a:solidFill>
                  <a:sysClr val="windowText" lastClr="000000"/>
                </a:solidFill>
                <a:latin typeface="Montserrat" pitchFamily="2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6390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3188" y="340115"/>
            <a:ext cx="11388314" cy="74635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50" b="1" i="0">
                <a:solidFill>
                  <a:srgbClr val="1E6F6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642457" y="2568159"/>
            <a:ext cx="7972551" cy="3770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50" b="0" i="0">
                <a:solidFill>
                  <a:srgbClr val="42424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21394" y="6320636"/>
            <a:ext cx="788283" cy="1540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1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23104">
              <a:spcBef>
                <a:spcPts val="33"/>
              </a:spcBef>
            </a:pPr>
            <a:fld id="{81D60167-4931-47E6-BA6A-407CBD079E47}" type="slidenum">
              <a:rPr lang="ru-RU" spc="24" smtClean="0"/>
              <a:pPr marL="23104">
                <a:spcBef>
                  <a:spcPts val="33"/>
                </a:spcBef>
              </a:pPr>
              <a:t>‹#›</a:t>
            </a:fld>
            <a:endParaRPr lang="ru-RU" spc="24" dirty="0"/>
          </a:p>
        </p:txBody>
      </p:sp>
    </p:spTree>
    <p:extLst>
      <p:ext uri="{BB962C8B-B14F-4D97-AF65-F5344CB8AC3E}">
        <p14:creationId xmlns:p14="http://schemas.microsoft.com/office/powerpoint/2010/main" val="2247443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46">
        <a:defRPr>
          <a:latin typeface="+mn-lt"/>
          <a:ea typeface="+mn-ea"/>
          <a:cs typeface="+mn-cs"/>
        </a:defRPr>
      </a:lvl2pPr>
      <a:lvl3pPr marL="554492">
        <a:defRPr>
          <a:latin typeface="+mn-lt"/>
          <a:ea typeface="+mn-ea"/>
          <a:cs typeface="+mn-cs"/>
        </a:defRPr>
      </a:lvl3pPr>
      <a:lvl4pPr marL="831738">
        <a:defRPr>
          <a:latin typeface="+mn-lt"/>
          <a:ea typeface="+mn-ea"/>
          <a:cs typeface="+mn-cs"/>
        </a:defRPr>
      </a:lvl4pPr>
      <a:lvl5pPr marL="1108984">
        <a:defRPr>
          <a:latin typeface="+mn-lt"/>
          <a:ea typeface="+mn-ea"/>
          <a:cs typeface="+mn-cs"/>
        </a:defRPr>
      </a:lvl5pPr>
      <a:lvl6pPr marL="1386230">
        <a:defRPr>
          <a:latin typeface="+mn-lt"/>
          <a:ea typeface="+mn-ea"/>
          <a:cs typeface="+mn-cs"/>
        </a:defRPr>
      </a:lvl6pPr>
      <a:lvl7pPr marL="1663476">
        <a:defRPr>
          <a:latin typeface="+mn-lt"/>
          <a:ea typeface="+mn-ea"/>
          <a:cs typeface="+mn-cs"/>
        </a:defRPr>
      </a:lvl7pPr>
      <a:lvl8pPr marL="1940723">
        <a:defRPr>
          <a:latin typeface="+mn-lt"/>
          <a:ea typeface="+mn-ea"/>
          <a:cs typeface="+mn-cs"/>
        </a:defRPr>
      </a:lvl8pPr>
      <a:lvl9pPr marL="221796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46">
        <a:defRPr>
          <a:latin typeface="+mn-lt"/>
          <a:ea typeface="+mn-ea"/>
          <a:cs typeface="+mn-cs"/>
        </a:defRPr>
      </a:lvl2pPr>
      <a:lvl3pPr marL="554492">
        <a:defRPr>
          <a:latin typeface="+mn-lt"/>
          <a:ea typeface="+mn-ea"/>
          <a:cs typeface="+mn-cs"/>
        </a:defRPr>
      </a:lvl3pPr>
      <a:lvl4pPr marL="831738">
        <a:defRPr>
          <a:latin typeface="+mn-lt"/>
          <a:ea typeface="+mn-ea"/>
          <a:cs typeface="+mn-cs"/>
        </a:defRPr>
      </a:lvl4pPr>
      <a:lvl5pPr marL="1108984">
        <a:defRPr>
          <a:latin typeface="+mn-lt"/>
          <a:ea typeface="+mn-ea"/>
          <a:cs typeface="+mn-cs"/>
        </a:defRPr>
      </a:lvl5pPr>
      <a:lvl6pPr marL="1386230">
        <a:defRPr>
          <a:latin typeface="+mn-lt"/>
          <a:ea typeface="+mn-ea"/>
          <a:cs typeface="+mn-cs"/>
        </a:defRPr>
      </a:lvl6pPr>
      <a:lvl7pPr marL="1663476">
        <a:defRPr>
          <a:latin typeface="+mn-lt"/>
          <a:ea typeface="+mn-ea"/>
          <a:cs typeface="+mn-cs"/>
        </a:defRPr>
      </a:lvl7pPr>
      <a:lvl8pPr marL="1940723">
        <a:defRPr>
          <a:latin typeface="+mn-lt"/>
          <a:ea typeface="+mn-ea"/>
          <a:cs typeface="+mn-cs"/>
        </a:defRPr>
      </a:lvl8pPr>
      <a:lvl9pPr marL="2217969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6.png"/><Relationship Id="rId5" Type="http://schemas.openxmlformats.org/officeDocument/2006/relationships/image" Target="../media/image2.png"/><Relationship Id="rId10" Type="http://schemas.openxmlformats.org/officeDocument/2006/relationships/image" Target="../media/image35.png"/><Relationship Id="rId4" Type="http://schemas.microsoft.com/office/2007/relationships/hdphoto" Target="../media/hdphoto12.wdp"/><Relationship Id="rId9" Type="http://schemas.microsoft.com/office/2007/relationships/hdphoto" Target="../media/hdphoto1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fif"/><Relationship Id="rId3" Type="http://schemas.openxmlformats.org/officeDocument/2006/relationships/image" Target="../media/image2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12" Type="http://schemas.microsoft.com/office/2007/relationships/hdphoto" Target="../media/hdphoto5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1.png"/><Relationship Id="rId5" Type="http://schemas.microsoft.com/office/2007/relationships/hdphoto" Target="../media/hdphoto3.wdp"/><Relationship Id="rId10" Type="http://schemas.openxmlformats.org/officeDocument/2006/relationships/image" Target="../media/image20.jpeg"/><Relationship Id="rId4" Type="http://schemas.openxmlformats.org/officeDocument/2006/relationships/image" Target="../media/image16.png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7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6.wdp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8.wdp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46570" y="172470"/>
            <a:ext cx="11904819" cy="6528640"/>
          </a:xfrm>
          <a:prstGeom prst="rect">
            <a:avLst/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1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53762" y="641583"/>
            <a:ext cx="5455877" cy="1197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endParaRPr lang="ru-RU" sz="3600" b="1" dirty="0" smtClean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 smtClean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 smtClean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 smtClean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 smtClean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 smtClean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 smtClean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 smtClean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b="1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Aft>
                <a:spcPts val="1200"/>
              </a:spcAft>
            </a:pPr>
            <a:endParaRPr lang="ru-RU" sz="3600" dirty="0">
              <a:solidFill>
                <a:srgbClr val="4721EB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3564" y="1066186"/>
            <a:ext cx="11539042" cy="5019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ЭТАПЫ РЕАЛИЗАЦИИ МУНИЦИПАЛЬНОЙ  ПРОГРАММЫ</a:t>
            </a: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Прямоугольник с двумя скругленными противолежащими углами 13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146570" y="172470"/>
            <a:ext cx="8412273" cy="2355994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xmlns="" id="{744427B6-DD12-4770-AFAB-6A0D17D8AE8F}"/>
              </a:ext>
            </a:extLst>
          </p:cNvPr>
          <p:cNvSpPr txBox="1"/>
          <p:nvPr/>
        </p:nvSpPr>
        <p:spPr>
          <a:xfrm>
            <a:off x="270026" y="651847"/>
            <a:ext cx="8142247" cy="2926727"/>
          </a:xfrm>
          <a:prstGeom prst="rect">
            <a:avLst/>
          </a:prstGeom>
        </p:spPr>
        <p:txBody>
          <a:bodyPr vert="horz" wrap="square" lIns="0" tIns="15966" rIns="0" bIns="0" rtlCol="0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cs typeface="Times New Roman" panose="02020603050405020304" pitchFamily="18" charset="0"/>
              </a:rPr>
              <a:t>Нефтеюганский район - 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cs typeface="Times New Roman" panose="02020603050405020304" pitchFamily="18" charset="0"/>
              </a:rPr>
              <a:t>искусство открывать тепло Югры!</a:t>
            </a:r>
          </a:p>
          <a:p>
            <a:r>
              <a:rPr lang="ru-RU" sz="363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endParaRPr lang="ru-RU" sz="3638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3638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itchFamily="2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38" y="1882416"/>
            <a:ext cx="5725711" cy="3449623"/>
          </a:xfrm>
          <a:prstGeom prst="rect">
            <a:avLst/>
          </a:prstGeom>
        </p:spPr>
      </p:pic>
      <p:sp>
        <p:nvSpPr>
          <p:cNvPr id="13" name="object 2">
            <a:extLst>
              <a:ext uri="{FF2B5EF4-FFF2-40B4-BE49-F238E27FC236}">
                <a16:creationId xmlns="" xmlns:a16="http://schemas.microsoft.com/office/drawing/2014/main" id="{F6410CB7-B932-DC48-82F5-3BEDB7AEA16D}"/>
              </a:ext>
            </a:extLst>
          </p:cNvPr>
          <p:cNvSpPr txBox="1"/>
          <p:nvPr/>
        </p:nvSpPr>
        <p:spPr>
          <a:xfrm>
            <a:off x="5785283" y="2693646"/>
            <a:ext cx="5918799" cy="3402316"/>
          </a:xfrm>
          <a:prstGeom prst="rect">
            <a:avLst/>
          </a:prstGeom>
        </p:spPr>
        <p:txBody>
          <a:bodyPr vert="horz" wrap="square" lIns="0" tIns="14479" rIns="0" bIns="0" rtlCol="0">
            <a:noAutofit/>
          </a:bodyPr>
          <a:lstStyle/>
          <a:p>
            <a:pPr algn="ctr" eaLnBrk="1" fontAlgn="auto" hangingPunct="1">
              <a:spcBef>
                <a:spcPts val="114"/>
              </a:spcBef>
              <a:spcAft>
                <a:spcPts val="0"/>
              </a:spcAft>
            </a:pPr>
            <a:r>
              <a:rPr lang="ru-RU" sz="32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logica SemiBold" pitchFamily="2" charset="0"/>
                <a:cs typeface="Geologica Thin"/>
              </a:rPr>
              <a:t>О реализации муниципальной программы</a:t>
            </a:r>
            <a:endParaRPr lang="ru-RU" sz="3200" b="1" kern="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logica SemiBold" pitchFamily="2" charset="0"/>
              <a:cs typeface="Geologica Thin"/>
            </a:endParaRPr>
          </a:p>
          <a:p>
            <a:pPr algn="ctr" eaLnBrk="1" fontAlgn="auto" hangingPunct="1">
              <a:spcBef>
                <a:spcPts val="114"/>
              </a:spcBef>
              <a:spcAft>
                <a:spcPts val="0"/>
              </a:spcAft>
            </a:pPr>
            <a:r>
              <a:rPr lang="ru-RU" sz="32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logica SemiBold" pitchFamily="2" charset="0"/>
                <a:cs typeface="Geologica Thin"/>
              </a:rPr>
              <a:t>«</a:t>
            </a:r>
            <a:r>
              <a:rPr lang="ru-RU" sz="3200" kern="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logica SemiBold" pitchFamily="2" charset="0"/>
                <a:cs typeface="Geologica Thin"/>
              </a:rPr>
              <a:t>Профилактика экстремизма, гармонизация межэтнических и межкультурных отношений</a:t>
            </a:r>
            <a:r>
              <a:rPr lang="ru-RU" sz="3200" b="1" kern="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logica SemiBold" pitchFamily="2" charset="0"/>
                <a:cs typeface="Geologica Thin"/>
              </a:rPr>
              <a:t>» за 2025 год</a:t>
            </a:r>
            <a:endParaRPr lang="ru-RU" sz="3200" b="1" kern="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logica SemiBold" pitchFamily="2" charset="0"/>
              <a:cs typeface="Geologica Thin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253" y="601623"/>
            <a:ext cx="1817512" cy="164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57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36" y="1816060"/>
            <a:ext cx="3405083" cy="2553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10</a:t>
            </a:fld>
            <a:endParaRPr kern="0" spc="73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20" name="Полилиния 19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640487" y="1771109"/>
            <a:ext cx="3256604" cy="659311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фотоконкурс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большой страны»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Shape 2"/>
          <p:cNvSpPr/>
          <p:nvPr/>
        </p:nvSpPr>
        <p:spPr>
          <a:xfrm>
            <a:off x="4063630" y="1839310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4" name="Полилиния 23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650107" y="5131048"/>
            <a:ext cx="3325993" cy="136375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различных </a:t>
            </a:r>
          </a:p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ресурсов.</a:t>
            </a:r>
          </a:p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Размещено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565156" y="160924"/>
            <a:ext cx="65222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комплексной информационной кампании, направленной на укрепление общегражданской идентичности и межнационального (межэтнического), межконфессионального и межкультурного взаимодействия</a:t>
            </a:r>
          </a:p>
        </p:txBody>
      </p:sp>
      <p:sp>
        <p:nvSpPr>
          <p:cNvPr id="27" name="Shape 2"/>
          <p:cNvSpPr/>
          <p:nvPr/>
        </p:nvSpPr>
        <p:spPr>
          <a:xfrm>
            <a:off x="8073250" y="5460113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337" y="3092966"/>
            <a:ext cx="2436068" cy="3654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45" y="2431498"/>
            <a:ext cx="3509094" cy="2339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311" t="11696" r="31283" b="45342"/>
          <a:stretch/>
        </p:blipFill>
        <p:spPr>
          <a:xfrm>
            <a:off x="8340436" y="1583791"/>
            <a:ext cx="3725109" cy="3169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93" y="4490039"/>
            <a:ext cx="1907350" cy="21181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1"/>
          <a:srcRect l="-845" b="49691"/>
          <a:stretch/>
        </p:blipFill>
        <p:spPr>
          <a:xfrm>
            <a:off x="2565156" y="4822388"/>
            <a:ext cx="2765168" cy="1785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0722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11</a:t>
            </a:fld>
            <a:endParaRPr kern="0" spc="73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30" name="Shape 2"/>
          <p:cNvSpPr/>
          <p:nvPr/>
        </p:nvSpPr>
        <p:spPr>
          <a:xfrm>
            <a:off x="421793" y="1944987"/>
            <a:ext cx="992652" cy="897346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32" name="Прямоугольник 31"/>
          <p:cNvSpPr/>
          <p:nvPr/>
        </p:nvSpPr>
        <p:spPr>
          <a:xfrm>
            <a:off x="2590082" y="51590"/>
            <a:ext cx="652222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Гармонизация межэтнических и межконфессиональных отношений, сведение к минимуму условий для проявлений экстремизма на территории Нефтеюганского района, развитие системы мер профилактики и предупреждения межэтнических, межконфессиональных конфликтов</a:t>
            </a:r>
          </a:p>
        </p:txBody>
      </p:sp>
      <p:sp>
        <p:nvSpPr>
          <p:cNvPr id="34" name="Полилиния 33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700160" y="1827489"/>
            <a:ext cx="10353296" cy="1191339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 межнациональных, межконфессиональных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 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раннего предупреждения конфликтных ситуаций и выявления фактов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распространения идеологии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экстремизма.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2025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конфликтов не выявлено. Обстановка в сфере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межнациональных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межконфессиональных отношений стабильная,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спокойная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005" y="2042049"/>
            <a:ext cx="788227" cy="703222"/>
          </a:xfrm>
          <a:prstGeom prst="rect">
            <a:avLst/>
          </a:prstGeom>
        </p:spPr>
      </p:pic>
      <p:sp>
        <p:nvSpPr>
          <p:cNvPr id="25" name="Полилиния 24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700160" y="3181549"/>
            <a:ext cx="10353296" cy="1011771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«Интернет». Совместно с ячейкой «Кибердружина» выявлено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464 информационных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материала, включенных в Федеральный список экстремистских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материалов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266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информационных материалов, не вошедших в Федеральный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экстремистских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</a:t>
            </a:r>
          </a:p>
        </p:txBody>
      </p:sp>
      <p:sp>
        <p:nvSpPr>
          <p:cNvPr id="26" name="Shape 2"/>
          <p:cNvSpPr/>
          <p:nvPr/>
        </p:nvSpPr>
        <p:spPr>
          <a:xfrm>
            <a:off x="421792" y="3118376"/>
            <a:ext cx="992652" cy="897346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F2E3F8F5-F045-71C9-3C78-9ACF70E19C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3" y="3203397"/>
            <a:ext cx="804948" cy="701722"/>
          </a:xfrm>
          <a:prstGeom prst="rect">
            <a:avLst/>
          </a:prstGeom>
          <a:solidFill>
            <a:sysClr val="window" lastClr="FFFFFF"/>
          </a:solidFill>
        </p:spPr>
      </p:pic>
      <p:sp>
        <p:nvSpPr>
          <p:cNvPr id="33" name="Полилиния 32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700160" y="4352897"/>
            <a:ext cx="10353296" cy="1011771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МЕРОПРИЯТИЯ,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направленные профилактику экстремизма, предупреждение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межнациональных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межконфессиональных конфликтов в молодежной среде.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мероприятиями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8000  человек, из  них 4730 несовершеннолетних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Shape 2"/>
          <p:cNvSpPr/>
          <p:nvPr/>
        </p:nvSpPr>
        <p:spPr>
          <a:xfrm>
            <a:off x="421792" y="4291765"/>
            <a:ext cx="992652" cy="897346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13" y="4376288"/>
            <a:ext cx="808210" cy="728300"/>
          </a:xfrm>
          <a:prstGeom prst="rect">
            <a:avLst/>
          </a:prstGeom>
        </p:spPr>
      </p:pic>
      <p:sp>
        <p:nvSpPr>
          <p:cNvPr id="38" name="Shape 2"/>
          <p:cNvSpPr/>
          <p:nvPr/>
        </p:nvSpPr>
        <p:spPr>
          <a:xfrm>
            <a:off x="421792" y="5465154"/>
            <a:ext cx="992652" cy="897346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8AEB4AE0-338D-0B9E-025E-3973A1ECDC8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7043"/>
          <a:stretch/>
        </p:blipFill>
        <p:spPr>
          <a:xfrm>
            <a:off x="539499" y="5560423"/>
            <a:ext cx="766419" cy="706808"/>
          </a:xfrm>
          <a:prstGeom prst="rect">
            <a:avLst/>
          </a:prstGeom>
        </p:spPr>
      </p:pic>
      <p:sp>
        <p:nvSpPr>
          <p:cNvPr id="39" name="Полилиния 38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700160" y="5521396"/>
            <a:ext cx="10353296" cy="949939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Государственной информационной системе мониторинга в сфере межнациональных и межконфессиональных отношений и раннего предупреждения конфликтных ситуаций</a:t>
            </a:r>
          </a:p>
        </p:txBody>
      </p:sp>
    </p:spTree>
    <p:extLst>
      <p:ext uri="{BB962C8B-B14F-4D97-AF65-F5344CB8AC3E}">
        <p14:creationId xmlns:p14="http://schemas.microsoft.com/office/powerpoint/2010/main" val="230768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12</a:t>
            </a:fld>
            <a:endParaRPr kern="0" spc="73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2752067" y="382258"/>
            <a:ext cx="6522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олилиния 33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21793" y="2640650"/>
            <a:ext cx="4890314" cy="1687048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«Сохранение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 и согласия - это непрерывный процесс, долгосрочная цель, которая требует проявления бдительности </a:t>
            </a:r>
            <a:endParaRPr 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всеобщего активного </a:t>
            </a:r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участия»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76" t="3031" b="50100"/>
          <a:stretch/>
        </p:blipFill>
        <p:spPr>
          <a:xfrm>
            <a:off x="5614321" y="1803231"/>
            <a:ext cx="6313239" cy="47861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027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Рисунок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63" y="3799518"/>
            <a:ext cx="4388141" cy="2671935"/>
          </a:xfrm>
          <a:prstGeom prst="rect">
            <a:avLst/>
          </a:prstGeom>
        </p:spPr>
      </p:pic>
      <p:sp>
        <p:nvSpPr>
          <p:cNvPr id="36" name="Полилиния 35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481846" y="2859097"/>
            <a:ext cx="7559897" cy="91927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ru-RU" sz="2000" b="1" kern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муниципальной программы в </a:t>
            </a:r>
            <a:r>
              <a:rPr lang="ru-RU" sz="2000" b="1" kern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2000" b="1" kern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 составляет </a:t>
            </a:r>
            <a:r>
              <a:rPr lang="ru-RU" sz="20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  <a:endParaRPr lang="ru-RU" sz="2000" b="1" dirty="0">
              <a:solidFill>
                <a:srgbClr val="FF0000"/>
              </a:solidFill>
              <a:latin typeface="Geologica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09" y="1998234"/>
            <a:ext cx="4388140" cy="1654768"/>
          </a:xfrm>
          <a:prstGeom prst="rect">
            <a:avLst/>
          </a:prstGeom>
        </p:spPr>
      </p:pic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0"/>
            <a:ext cx="9087377" cy="1845915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 dirty="0" smtClean="0">
              <a:latin typeface="Geologica" pitchFamily="2" charset="0"/>
            </a:endParaRPr>
          </a:p>
          <a:p>
            <a:pPr algn="ctr"/>
            <a:endParaRPr lang="ru-RU" sz="1824" dirty="0">
              <a:latin typeface="Geologica" pitchFamily="2" charset="0"/>
            </a:endParaRPr>
          </a:p>
          <a:p>
            <a:pPr algn="ctr"/>
            <a:endParaRPr lang="ru-RU" sz="1824" dirty="0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2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57" name="Text 4"/>
          <p:cNvSpPr txBox="1"/>
          <p:nvPr/>
        </p:nvSpPr>
        <p:spPr>
          <a:xfrm>
            <a:off x="6277572" y="4051519"/>
            <a:ext cx="639099" cy="5465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5" y="362455"/>
            <a:ext cx="1817512" cy="1645165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68787" y="2043692"/>
            <a:ext cx="418749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финансирования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2025 году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1 810,75000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рублей:</a:t>
            </a:r>
            <a:endParaRPr lang="ru-RU" sz="24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олилиния 29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717543" y="5034872"/>
            <a:ext cx="2421618" cy="47206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основных задач 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олилиния 30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717543" y="4193985"/>
            <a:ext cx="1980229" cy="457427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комплекса 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процессных 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олилиния 31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717543" y="5748907"/>
            <a:ext cx="1703907" cy="594343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целевых показателя</a:t>
            </a:r>
            <a:endParaRPr lang="ru-RU" sz="2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421450" y="199682"/>
            <a:ext cx="657727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Профилактика </a:t>
            </a:r>
            <a:r>
              <a:rPr lang="ru-RU" sz="2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экстремизма, укрепление единства народов Российской Федерации, проживающих на территории Нефтеюганского района</a:t>
            </a:r>
          </a:p>
        </p:txBody>
      </p:sp>
      <p:sp>
        <p:nvSpPr>
          <p:cNvPr id="41" name="Полилиния 40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481846" y="1887618"/>
            <a:ext cx="7559897" cy="91927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0,00000 </a:t>
            </a:r>
            <a:r>
              <a:rPr lang="ru-RU" sz="20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бюджет автономного округа 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kern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1 810,75000 - бюджет Нефтеюганского района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0,00000 </a:t>
            </a:r>
            <a:r>
              <a:rPr lang="ru-RU" sz="20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иные источники</a:t>
            </a:r>
            <a:endParaRPr lang="ru-RU" sz="2000" b="1" dirty="0">
              <a:solidFill>
                <a:srgbClr val="FF0000"/>
              </a:solidFill>
              <a:latin typeface="Geologica" pitchFamily="2" charset="0"/>
            </a:endParaRPr>
          </a:p>
        </p:txBody>
      </p:sp>
      <p:sp>
        <p:nvSpPr>
          <p:cNvPr id="45" name="Shape 2"/>
          <p:cNvSpPr/>
          <p:nvPr/>
        </p:nvSpPr>
        <p:spPr>
          <a:xfrm>
            <a:off x="170529" y="4075289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46" name="Shape 2"/>
          <p:cNvSpPr/>
          <p:nvPr/>
        </p:nvSpPr>
        <p:spPr>
          <a:xfrm>
            <a:off x="168787" y="4964226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47" name="Shape 2"/>
          <p:cNvSpPr/>
          <p:nvPr/>
        </p:nvSpPr>
        <p:spPr>
          <a:xfrm>
            <a:off x="168787" y="5832948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48" name="Полилиния 47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475557" y="3864738"/>
            <a:ext cx="7559897" cy="457427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проведенных мероприятий</a:t>
            </a:r>
          </a:p>
        </p:txBody>
      </p:sp>
      <p:sp>
        <p:nvSpPr>
          <p:cNvPr id="49" name="Полилиния 48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481846" y="4367703"/>
            <a:ext cx="7559897" cy="457427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форматов мероприятий для всех целевых аудиторий</a:t>
            </a:r>
          </a:p>
        </p:txBody>
      </p:sp>
      <p:sp>
        <p:nvSpPr>
          <p:cNvPr id="50" name="Полилиния 49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474234" y="4870668"/>
            <a:ext cx="7559897" cy="457427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жителей мероприятиями –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16 260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олилиния 50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474233" y="5379330"/>
            <a:ext cx="7559897" cy="641329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зафиксировано конфликтов,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предконфликтных ситуаций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межнациональных отношений</a:t>
            </a:r>
          </a:p>
        </p:txBody>
      </p:sp>
      <p:sp>
        <p:nvSpPr>
          <p:cNvPr id="52" name="Полилиния 51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4481845" y="6071894"/>
            <a:ext cx="7559897" cy="597078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зафиксировано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преступлений экстремистского характера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9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3</a:t>
            </a:fld>
            <a:endParaRPr kern="0" spc="73" dirty="0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397731" y="-60451"/>
            <a:ext cx="73449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национальным объединениям и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религиозным организациям в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культурно-просветительской и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значимой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деятельности, направленной на развитие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межнационального и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межконфессионального диалога, 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возрождению семейных ценностей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противодействию </a:t>
            </a:r>
            <a:endParaRPr lang="ru-RU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экстремизму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национальной и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религиозной нетерпимости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20" name="Полилиния 19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5950034" y="1686666"/>
            <a:ext cx="6014435" cy="91927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Циклы мероприятий, приуроченные к Рождеству Христову, 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Пасхе, Дню семьи любви и верности, Ураза Байраму, Курбан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Байраму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олилиния 20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5950034" y="2716573"/>
            <a:ext cx="6014435" cy="1169044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религиозными организациями и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национальными объединениями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формате встреч, заседаний коллегиальных органов,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круглых столов»,  совместного участия в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мероприятиях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738245" y="6032454"/>
            <a:ext cx="6007991" cy="755157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совместной с органами местного самоуправления просветительской работы с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населением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Shape 2"/>
          <p:cNvSpPr/>
          <p:nvPr/>
        </p:nvSpPr>
        <p:spPr>
          <a:xfrm>
            <a:off x="5334957" y="2010575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31" name="Shape 2"/>
          <p:cNvSpPr/>
          <p:nvPr/>
        </p:nvSpPr>
        <p:spPr>
          <a:xfrm>
            <a:off x="5334957" y="3035598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32" name="Shape 2"/>
          <p:cNvSpPr/>
          <p:nvPr/>
        </p:nvSpPr>
        <p:spPr>
          <a:xfrm>
            <a:off x="168787" y="4877828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33" name="Shape 2"/>
          <p:cNvSpPr/>
          <p:nvPr/>
        </p:nvSpPr>
        <p:spPr>
          <a:xfrm>
            <a:off x="162004" y="6135435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2" t="44259" r="12315"/>
          <a:stretch/>
        </p:blipFill>
        <p:spPr>
          <a:xfrm>
            <a:off x="373822" y="1763591"/>
            <a:ext cx="4714796" cy="2548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олилиния 22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738245" y="4478406"/>
            <a:ext cx="6014435" cy="1451979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just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161613"/>
                </a:solidFill>
                <a:latin typeface="Times New Roman" panose="02020603050405020304" pitchFamily="18" charset="0"/>
                <a:ea typeface="DM Sans Medium" pitchFamily="34" charset="-122"/>
                <a:cs typeface="Times New Roman" panose="02020603050405020304" pitchFamily="18" charset="0"/>
              </a:rPr>
              <a:t>Поддержка инициатив: Образовательный Форум «Созидай!» под </a:t>
            </a:r>
            <a:r>
              <a:rPr lang="ru-RU" dirty="0" smtClean="0">
                <a:solidFill>
                  <a:srgbClr val="161613"/>
                </a:solidFill>
                <a:latin typeface="Times New Roman" panose="02020603050405020304" pitchFamily="18" charset="0"/>
                <a:ea typeface="DM Sans Medium" pitchFamily="34" charset="-122"/>
                <a:cs typeface="Times New Roman" panose="02020603050405020304" pitchFamily="18" charset="0"/>
              </a:rPr>
              <a:t>эгидой </a:t>
            </a:r>
            <a:r>
              <a:rPr lang="ru-RU" dirty="0">
                <a:solidFill>
                  <a:srgbClr val="161613"/>
                </a:solidFill>
                <a:latin typeface="Times New Roman" panose="02020603050405020304" pitchFamily="18" charset="0"/>
                <a:ea typeface="DM Sans Medium" pitchFamily="34" charset="-122"/>
                <a:cs typeface="Times New Roman" panose="02020603050405020304" pitchFamily="18" charset="0"/>
              </a:rPr>
              <a:t>местного отделения «Ассамблея народов России», пресс-тур </a:t>
            </a:r>
            <a:r>
              <a:rPr lang="ru-RU" dirty="0" smtClean="0">
                <a:solidFill>
                  <a:srgbClr val="161613"/>
                </a:solidFill>
                <a:latin typeface="Times New Roman" panose="02020603050405020304" pitchFamily="18" charset="0"/>
                <a:ea typeface="DM Sans Medium" pitchFamily="34" charset="-122"/>
                <a:cs typeface="Times New Roman" panose="02020603050405020304" pitchFamily="18" charset="0"/>
              </a:rPr>
              <a:t>по </a:t>
            </a:r>
            <a:r>
              <a:rPr lang="ru-RU" dirty="0">
                <a:solidFill>
                  <a:srgbClr val="161613"/>
                </a:solidFill>
                <a:latin typeface="Times New Roman" panose="02020603050405020304" pitchFamily="18" charset="0"/>
                <a:ea typeface="DM Sans Medium" pitchFamily="34" charset="-122"/>
                <a:cs typeface="Times New Roman" panose="02020603050405020304" pitchFamily="18" charset="0"/>
              </a:rPr>
              <a:t>храмам и мечетям, участие общественных организаций в конкурсах </a:t>
            </a:r>
            <a:r>
              <a:rPr lang="ru-RU" dirty="0" smtClean="0">
                <a:solidFill>
                  <a:srgbClr val="161613"/>
                </a:solidFill>
                <a:latin typeface="Times New Roman" panose="02020603050405020304" pitchFamily="18" charset="0"/>
                <a:ea typeface="DM Sans Medium" pitchFamily="34" charset="-122"/>
                <a:cs typeface="Times New Roman" panose="02020603050405020304" pitchFamily="18" charset="0"/>
              </a:rPr>
              <a:t>регионального </a:t>
            </a:r>
            <a:r>
              <a:rPr lang="ru-RU" dirty="0">
                <a:solidFill>
                  <a:srgbClr val="161613"/>
                </a:solidFill>
                <a:latin typeface="Times New Roman" panose="02020603050405020304" pitchFamily="18" charset="0"/>
                <a:ea typeface="DM Sans Medium" pitchFamily="34" charset="-122"/>
                <a:cs typeface="Times New Roman" panose="02020603050405020304" pitchFamily="18" charset="0"/>
              </a:rPr>
              <a:t>и федерального </a:t>
            </a:r>
            <a:r>
              <a:rPr lang="ru-RU" dirty="0" smtClean="0">
                <a:solidFill>
                  <a:srgbClr val="161613"/>
                </a:solidFill>
                <a:latin typeface="Times New Roman" panose="02020603050405020304" pitchFamily="18" charset="0"/>
                <a:ea typeface="DM Sans Medium" pitchFamily="34" charset="-122"/>
                <a:cs typeface="Times New Roman" panose="02020603050405020304" pitchFamily="18" charset="0"/>
              </a:rPr>
              <a:t>уровня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t="7892" b="8003"/>
          <a:stretch/>
        </p:blipFill>
        <p:spPr>
          <a:xfrm>
            <a:off x="7189698" y="4097270"/>
            <a:ext cx="4548010" cy="2538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251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4</a:t>
            </a:fld>
            <a:endParaRPr kern="0" spc="73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20" name="Полилиния 19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238145" y="2075611"/>
            <a:ext cx="3039610" cy="109684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Вовлеченность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составляет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12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 человек.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Shape 2"/>
          <p:cNvSpPr/>
          <p:nvPr/>
        </p:nvSpPr>
        <p:spPr>
          <a:xfrm>
            <a:off x="7595804" y="2307827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2000" r="1" b="26331"/>
          <a:stretch/>
        </p:blipFill>
        <p:spPr>
          <a:xfrm>
            <a:off x="373822" y="3876154"/>
            <a:ext cx="4328892" cy="2863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1" r="7398" b="2803"/>
          <a:stretch/>
        </p:blipFill>
        <p:spPr>
          <a:xfrm>
            <a:off x="7848810" y="3927671"/>
            <a:ext cx="3962638" cy="28744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3" t="11351" r="-1866" b="2640"/>
          <a:stretch/>
        </p:blipFill>
        <p:spPr>
          <a:xfrm>
            <a:off x="4750685" y="3919040"/>
            <a:ext cx="3099994" cy="28831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67" b="6753"/>
          <a:stretch/>
        </p:blipFill>
        <p:spPr>
          <a:xfrm>
            <a:off x="3336210" y="1702100"/>
            <a:ext cx="3570844" cy="2153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" b="1"/>
          <a:stretch/>
        </p:blipFill>
        <p:spPr>
          <a:xfrm>
            <a:off x="430325" y="1651550"/>
            <a:ext cx="2835172" cy="2199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2397731" y="217465"/>
            <a:ext cx="6689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общероссийской гражданской идентичности, торжественные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приуроченные к памятным датам в истории народов России, государственным 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праздникам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76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5</a:t>
            </a:fld>
            <a:endParaRPr kern="0" spc="73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20" name="Полилиния 19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653780" y="1565509"/>
            <a:ext cx="3332749" cy="993162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just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Кросс-культурное пространство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национальным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компонентом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с.п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Сингапай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Shape 2"/>
          <p:cNvSpPr/>
          <p:nvPr/>
        </p:nvSpPr>
        <p:spPr>
          <a:xfrm>
            <a:off x="8116001" y="1857941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19" name="Shape 2"/>
          <p:cNvSpPr/>
          <p:nvPr/>
        </p:nvSpPr>
        <p:spPr>
          <a:xfrm>
            <a:off x="8116001" y="2943286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1" name="Shape 2"/>
          <p:cNvSpPr/>
          <p:nvPr/>
        </p:nvSpPr>
        <p:spPr>
          <a:xfrm>
            <a:off x="8110601" y="4130947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3" name="Shape 2"/>
          <p:cNvSpPr/>
          <p:nvPr/>
        </p:nvSpPr>
        <p:spPr>
          <a:xfrm>
            <a:off x="8110601" y="6168417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4" name="Полилиния 23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641447" y="2664163"/>
            <a:ext cx="3332749" cy="1015427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 «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–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разные, мы – равные,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общий дом!»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олилиния 24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632629" y="3779434"/>
            <a:ext cx="3332749" cy="1311930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Районный фестиваль самодеятельного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художественного творчества детей и юношества «Содружество. Мы – вместе»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олилиния 30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663739" y="5195011"/>
            <a:ext cx="3332749" cy="859885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Передвижная выставка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«Поводы для гордости» 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43790" y="256741"/>
            <a:ext cx="66896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использование потенциала детей и молодежи в интересах укрепления единства российской нации, упрочнения мира и согласия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2" t="14639" r="6022" b="17632"/>
          <a:stretch/>
        </p:blipFill>
        <p:spPr>
          <a:xfrm>
            <a:off x="5412366" y="3811576"/>
            <a:ext cx="2729860" cy="2905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8" t="18705" r="10789" b="-6572"/>
          <a:stretch/>
        </p:blipFill>
        <p:spPr>
          <a:xfrm>
            <a:off x="156133" y="3779434"/>
            <a:ext cx="5358401" cy="316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9" r="462" b="19734"/>
          <a:stretch/>
        </p:blipFill>
        <p:spPr>
          <a:xfrm>
            <a:off x="5212467" y="1879240"/>
            <a:ext cx="2911175" cy="19414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" name="Полилиния 25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653780" y="6155539"/>
            <a:ext cx="3332749" cy="617879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ЭтноЭлемеНтаРиУМ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Shape 2"/>
          <p:cNvSpPr/>
          <p:nvPr/>
        </p:nvSpPr>
        <p:spPr>
          <a:xfrm>
            <a:off x="8110601" y="5354698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25882" r="9385"/>
          <a:stretch/>
        </p:blipFill>
        <p:spPr>
          <a:xfrm>
            <a:off x="156133" y="1888356"/>
            <a:ext cx="2731445" cy="1923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"/>
          <a:stretch/>
        </p:blipFill>
        <p:spPr>
          <a:xfrm>
            <a:off x="2823440" y="1857647"/>
            <a:ext cx="2448924" cy="1943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6</a:t>
            </a:fld>
            <a:endParaRPr kern="0" spc="73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20" name="Полилиния 19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710861" y="1550210"/>
            <a:ext cx="3332749" cy="920889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Площадной праздник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славянской культуры «Сибирская Слобода»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Shape 2"/>
          <p:cNvSpPr/>
          <p:nvPr/>
        </p:nvSpPr>
        <p:spPr>
          <a:xfrm>
            <a:off x="8116001" y="1857941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19" name="Shape 2"/>
          <p:cNvSpPr/>
          <p:nvPr/>
        </p:nvSpPr>
        <p:spPr>
          <a:xfrm>
            <a:off x="8116001" y="2584173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1" name="Shape 2"/>
          <p:cNvSpPr/>
          <p:nvPr/>
        </p:nvSpPr>
        <p:spPr>
          <a:xfrm>
            <a:off x="8116001" y="3308263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4" name="Полилиния 23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710861" y="2544518"/>
            <a:ext cx="3332749" cy="639831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Национальный фестиваль</a:t>
            </a: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Россия»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олилиния 30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710861" y="3257768"/>
            <a:ext cx="3332749" cy="632139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Центра национальных культур 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65156" y="433241"/>
            <a:ext cx="6689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этнокультурному многообразию народов Российской Федерации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652" r="923" b="6972"/>
          <a:stretch/>
        </p:blipFill>
        <p:spPr>
          <a:xfrm>
            <a:off x="8060382" y="4739133"/>
            <a:ext cx="3983228" cy="2061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" r="2516"/>
          <a:stretch/>
        </p:blipFill>
        <p:spPr>
          <a:xfrm>
            <a:off x="82453" y="4359649"/>
            <a:ext cx="3633536" cy="2441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" t="16666" r="6688" b="7894"/>
          <a:stretch/>
        </p:blipFill>
        <p:spPr>
          <a:xfrm>
            <a:off x="54988" y="1784626"/>
            <a:ext cx="2310064" cy="2586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13" t="17018" r="1203" b="13334"/>
          <a:stretch/>
        </p:blipFill>
        <p:spPr>
          <a:xfrm>
            <a:off x="3698044" y="4351201"/>
            <a:ext cx="4417957" cy="2458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6" t="-491" r="30535" b="44833"/>
          <a:stretch/>
        </p:blipFill>
        <p:spPr>
          <a:xfrm>
            <a:off x="2272720" y="1833398"/>
            <a:ext cx="3300727" cy="2538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496" t="-5059" r="496" b="2114"/>
          <a:stretch/>
        </p:blipFill>
        <p:spPr>
          <a:xfrm>
            <a:off x="5482426" y="1711741"/>
            <a:ext cx="2633575" cy="2662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Shape 2"/>
          <p:cNvSpPr/>
          <p:nvPr/>
        </p:nvSpPr>
        <p:spPr>
          <a:xfrm>
            <a:off x="8116001" y="4032353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35" name="Полилиния 34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710861" y="3959642"/>
            <a:ext cx="3332749" cy="655087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Масленица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Вороний день»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48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7</a:t>
            </a:fld>
            <a:endParaRPr kern="0" spc="73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20" name="Полилиния 19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775855" y="1806090"/>
            <a:ext cx="11097490" cy="1193152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юбилейная Всероссийская акция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«Большой этнографический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диктант» –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кросс-культурное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ЧУМовое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пространство»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Лемпино и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глэмпинг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музее этнокультурной истории «Священная кедровая роща» в </a:t>
            </a: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Салым.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Shape 2"/>
          <p:cNvSpPr/>
          <p:nvPr/>
        </p:nvSpPr>
        <p:spPr>
          <a:xfrm>
            <a:off x="168787" y="1854137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32" name="Прямоугольник 31"/>
          <p:cNvSpPr/>
          <p:nvPr/>
        </p:nvSpPr>
        <p:spPr>
          <a:xfrm>
            <a:off x="2565156" y="433241"/>
            <a:ext cx="6689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этнокультурному многообразию народов Российской Федерации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00" t="17576" r="2553" b="19798"/>
          <a:stretch/>
        </p:blipFill>
        <p:spPr>
          <a:xfrm>
            <a:off x="823666" y="3175851"/>
            <a:ext cx="6633795" cy="3550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51" t="33283" r="27114" b="34343"/>
          <a:stretch/>
        </p:blipFill>
        <p:spPr>
          <a:xfrm>
            <a:off x="7505272" y="2977380"/>
            <a:ext cx="4469129" cy="3691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63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8</a:t>
            </a:fld>
            <a:endParaRPr kern="0" spc="73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20" name="Полилиния 19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5386919" y="2076808"/>
            <a:ext cx="6388932" cy="777487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и распространение буклета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«Добро пожаловать в Нефтеюганский район» 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Shape 2"/>
          <p:cNvSpPr/>
          <p:nvPr/>
        </p:nvSpPr>
        <p:spPr>
          <a:xfrm>
            <a:off x="4735007" y="2100940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19" name="Shape 2"/>
          <p:cNvSpPr/>
          <p:nvPr/>
        </p:nvSpPr>
        <p:spPr>
          <a:xfrm>
            <a:off x="4735007" y="3017426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4" name="Полилиния 23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5386919" y="2946203"/>
            <a:ext cx="6388932" cy="882313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просветительских мероприятий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адаптации и социализации иностранных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65156" y="439887"/>
            <a:ext cx="6689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социальной и культурной адаптации иностранных граждан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34" t="22077" b="2833"/>
          <a:stretch/>
        </p:blipFill>
        <p:spPr>
          <a:xfrm>
            <a:off x="7265453" y="4223093"/>
            <a:ext cx="4844481" cy="2563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5" t="-522" r="13020" b="-3241"/>
          <a:stretch/>
        </p:blipFill>
        <p:spPr>
          <a:xfrm rot="16200000">
            <a:off x="30633" y="1948995"/>
            <a:ext cx="4843962" cy="4797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198" b="22029"/>
          <a:stretch/>
        </p:blipFill>
        <p:spPr>
          <a:xfrm>
            <a:off x="4698530" y="4215467"/>
            <a:ext cx="2566923" cy="2578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839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="" xmlns:a16="http://schemas.microsoft.com/office/drawing/2014/main" id="{F946236E-4BD4-9359-78D8-FE72E7A84183}"/>
              </a:ext>
            </a:extLst>
          </p:cNvPr>
          <p:cNvSpPr/>
          <p:nvPr/>
        </p:nvSpPr>
        <p:spPr>
          <a:xfrm>
            <a:off x="0" y="5779"/>
            <a:ext cx="9087377" cy="1623702"/>
          </a:xfrm>
          <a:prstGeom prst="round2DiagRect">
            <a:avLst>
              <a:gd name="adj1" fmla="val 49607"/>
              <a:gd name="adj2" fmla="val 0"/>
            </a:avLst>
          </a:prstGeom>
          <a:solidFill>
            <a:srgbClr val="279C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sz="1824">
              <a:latin typeface="Geologica" pitchFamily="2" charset="0"/>
            </a:endParaRPr>
          </a:p>
        </p:txBody>
      </p:sp>
      <p:sp>
        <p:nvSpPr>
          <p:cNvPr id="18" name="Прямоугольник: скругленные углы 7">
            <a:extLst>
              <a:ext uri="{FF2B5EF4-FFF2-40B4-BE49-F238E27FC236}">
                <a16:creationId xmlns="" xmlns:a16="http://schemas.microsoft.com/office/drawing/2014/main" id="{A7A9C5C2-A46B-1276-B3B6-FDE3C665E80F}"/>
              </a:ext>
            </a:extLst>
          </p:cNvPr>
          <p:cNvSpPr/>
          <p:nvPr/>
        </p:nvSpPr>
        <p:spPr>
          <a:xfrm rot="5400000">
            <a:off x="15475722" y="6377290"/>
            <a:ext cx="2670949" cy="2552113"/>
          </a:xfrm>
          <a:prstGeom prst="roundRect">
            <a:avLst>
              <a:gd name="adj" fmla="val 11973"/>
            </a:avLst>
          </a:prstGeom>
          <a:solidFill>
            <a:schemeClr val="accent3">
              <a:lumMod val="20000"/>
              <a:lumOff val="80000"/>
              <a:alpha val="80000"/>
            </a:schemeClr>
          </a:solidFill>
          <a:ln w="38100"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object 32">
            <a:extLst>
              <a:ext uri="{FF2B5EF4-FFF2-40B4-BE49-F238E27FC236}">
                <a16:creationId xmlns:a16="http://schemas.microsoft.com/office/drawing/2014/main" xmlns="" id="{0965D040-802F-B13D-A71A-33B6A1D4672E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421793" y="6320636"/>
            <a:ext cx="788227" cy="348336"/>
          </a:xfrm>
          <a:prstGeom prst="rect">
            <a:avLst/>
          </a:prstGeom>
        </p:spPr>
        <p:txBody>
          <a:bodyPr vert="horz" wrap="square" lIns="0" tIns="192440" rIns="0" bIns="0" rtlCol="0">
            <a:spAutoFit/>
          </a:bodyPr>
          <a:lstStyle/>
          <a:p>
            <a:pPr marL="23104" defTabSz="554492" eaLnBrk="1" fontAlgn="auto" hangingPunct="1">
              <a:spcBef>
                <a:spcPts val="33"/>
              </a:spcBef>
              <a:spcAft>
                <a:spcPts val="0"/>
              </a:spcAft>
            </a:pPr>
            <a:fld id="{81D60167-4931-47E6-BA6A-407CBD079E47}" type="slidenum">
              <a:rPr kern="0" spc="73" dirty="0">
                <a:solidFill>
                  <a:prstClr val="black"/>
                </a:solidFill>
              </a:rPr>
              <a:pPr marL="23104" defTabSz="554492" eaLnBrk="1" fontAlgn="auto" hangingPunct="1">
                <a:spcBef>
                  <a:spcPts val="33"/>
                </a:spcBef>
                <a:spcAft>
                  <a:spcPts val="0"/>
                </a:spcAft>
              </a:pPr>
              <a:t>9</a:t>
            </a:fld>
            <a:endParaRPr kern="0" spc="73" dirty="0">
              <a:solidFill>
                <a:prstClr val="black"/>
              </a:solidFill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22" y="160924"/>
            <a:ext cx="1817512" cy="1645165"/>
          </a:xfrm>
          <a:prstGeom prst="rect">
            <a:avLst/>
          </a:prstGeom>
        </p:spPr>
      </p:pic>
      <p:sp>
        <p:nvSpPr>
          <p:cNvPr id="30" name="Shape 2"/>
          <p:cNvSpPr/>
          <p:nvPr/>
        </p:nvSpPr>
        <p:spPr>
          <a:xfrm>
            <a:off x="4628740" y="1948349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1" name="Shape 2"/>
          <p:cNvSpPr/>
          <p:nvPr/>
        </p:nvSpPr>
        <p:spPr>
          <a:xfrm>
            <a:off x="819183" y="5995044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4" name="Полилиния 23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041723" y="4529269"/>
            <a:ext cx="3416481" cy="1240751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дополнительного образования </a:t>
            </a:r>
          </a:p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«Юный казак-гражданин патриот» НРМОБУ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Чеускинская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565156" y="160924"/>
            <a:ext cx="6689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духовно-нравственных основ и самобытной культуры российского казачества и повышение его роли в воспитании подрастающего поколения в духе патриотизма» проведено</a:t>
            </a:r>
          </a:p>
        </p:txBody>
      </p:sp>
      <p:sp>
        <p:nvSpPr>
          <p:cNvPr id="27" name="Shape 2"/>
          <p:cNvSpPr/>
          <p:nvPr/>
        </p:nvSpPr>
        <p:spPr>
          <a:xfrm>
            <a:off x="463746" y="4574151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4" t="6167" r="3469" b="1755"/>
          <a:stretch/>
        </p:blipFill>
        <p:spPr>
          <a:xfrm>
            <a:off x="27597" y="1826590"/>
            <a:ext cx="4523874" cy="2654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1" t="10075" r="3266"/>
          <a:stretch/>
        </p:blipFill>
        <p:spPr>
          <a:xfrm>
            <a:off x="4458204" y="3257014"/>
            <a:ext cx="3561347" cy="2603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2"/>
          <a:stretch/>
        </p:blipFill>
        <p:spPr>
          <a:xfrm>
            <a:off x="7951694" y="4668953"/>
            <a:ext cx="4196686" cy="2125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Полилиния 33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1389529" y="5944117"/>
            <a:ext cx="6562165" cy="763719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Центра казачьей культуры при ДК «Ника» </a:t>
            </a:r>
            <a:endParaRPr lang="ru-RU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Каркатеевы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Shape 2"/>
          <p:cNvSpPr/>
          <p:nvPr/>
        </p:nvSpPr>
        <p:spPr>
          <a:xfrm>
            <a:off x="8091516" y="3811726"/>
            <a:ext cx="506012" cy="510302"/>
          </a:xfrm>
          <a:prstGeom prst="roundRect">
            <a:avLst>
              <a:gd name="adj" fmla="val 6667"/>
            </a:avLst>
          </a:prstGeom>
          <a:solidFill>
            <a:srgbClr val="C00000"/>
          </a:solidFill>
          <a:ln/>
        </p:spPr>
      </p:sp>
      <p:sp>
        <p:nvSpPr>
          <p:cNvPr id="23" name="Полилиния 22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5212022" y="1894612"/>
            <a:ext cx="2053710" cy="1247506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казачьей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«Родное приволье»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олилиния 25">
            <a:extLst>
              <a:ext uri="{FF2B5EF4-FFF2-40B4-BE49-F238E27FC236}">
                <a16:creationId xmlns="" xmlns:a16="http://schemas.microsoft.com/office/drawing/2014/main" id="{D9560338-DED5-DB52-B418-AE49ECC6EDB9}"/>
              </a:ext>
            </a:extLst>
          </p:cNvPr>
          <p:cNvSpPr/>
          <p:nvPr/>
        </p:nvSpPr>
        <p:spPr>
          <a:xfrm>
            <a:off x="8669493" y="3785176"/>
            <a:ext cx="3339452" cy="841763"/>
          </a:xfrm>
          <a:custGeom>
            <a:avLst/>
            <a:gdLst>
              <a:gd name="connsiteX0" fmla="*/ 0 w 4925661"/>
              <a:gd name="connsiteY0" fmla="*/ 0 h 690428"/>
              <a:gd name="connsiteX1" fmla="*/ 4925661 w 4925661"/>
              <a:gd name="connsiteY1" fmla="*/ 0 h 690428"/>
              <a:gd name="connsiteX2" fmla="*/ 4925661 w 4925661"/>
              <a:gd name="connsiteY2" fmla="*/ 345214 h 690428"/>
              <a:gd name="connsiteX3" fmla="*/ 4580447 w 4925661"/>
              <a:gd name="connsiteY3" fmla="*/ 690428 h 690428"/>
              <a:gd name="connsiteX4" fmla="*/ 0 w 4925661"/>
              <a:gd name="connsiteY4" fmla="*/ 690427 h 690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25661" h="690428">
                <a:moveTo>
                  <a:pt x="0" y="0"/>
                </a:moveTo>
                <a:lnTo>
                  <a:pt x="4925661" y="0"/>
                </a:lnTo>
                <a:lnTo>
                  <a:pt x="4925661" y="345214"/>
                </a:lnTo>
                <a:cubicBezTo>
                  <a:pt x="4925661" y="535870"/>
                  <a:pt x="4771103" y="690428"/>
                  <a:pt x="4580447" y="690428"/>
                </a:cubicBezTo>
                <a:lnTo>
                  <a:pt x="0" y="690427"/>
                </a:lnTo>
                <a:close/>
              </a:path>
            </a:pathLst>
          </a:custGeom>
          <a:solidFill>
            <a:srgbClr val="EDEDED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Мероприятия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направлению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военно-патриотического воспитания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детей и молодежи </a:t>
            </a:r>
            <a:endParaRPr lang="en-US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93" t="15201" r="-1" b="22440"/>
          <a:stretch/>
        </p:blipFill>
        <p:spPr>
          <a:xfrm>
            <a:off x="7965763" y="1767365"/>
            <a:ext cx="4182617" cy="2016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811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15422</TotalTime>
  <Words>729</Words>
  <Application>Microsoft Office PowerPoint</Application>
  <PresentationFormat>Широкоэкранный</PresentationFormat>
  <Paragraphs>120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Arial</vt:lpstr>
      <vt:lpstr>Calibri</vt:lpstr>
      <vt:lpstr>DM Sans Medium</vt:lpstr>
      <vt:lpstr>Franklin Gothic Medium</vt:lpstr>
      <vt:lpstr>Geologica</vt:lpstr>
      <vt:lpstr>Geologica SemiBold</vt:lpstr>
      <vt:lpstr>Geologica Thin</vt:lpstr>
      <vt:lpstr>Montserrat</vt:lpstr>
      <vt:lpstr>Times New Roman</vt:lpstr>
      <vt:lpstr>Verdana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строительный штаб</dc:title>
  <dc:creator>Фоминых Алёна Валентиновна</dc:creator>
  <cp:lastModifiedBy>Кадонцева Анна Вениаминовна</cp:lastModifiedBy>
  <cp:revision>1160</cp:revision>
  <cp:lastPrinted>2022-06-08T10:54:43Z</cp:lastPrinted>
  <dcterms:created xsi:type="dcterms:W3CDTF">2022-02-04T09:41:46Z</dcterms:created>
  <dcterms:modified xsi:type="dcterms:W3CDTF">2026-03-17T08:01:38Z</dcterms:modified>
</cp:coreProperties>
</file>